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59" r:id="rId7"/>
    <p:sldId id="260" r:id="rId8"/>
    <p:sldId id="268" r:id="rId9"/>
    <p:sldId id="26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96C780-72CC-497D-9F8D-52DAACFC4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F6A6262-548C-4AD8-920B-7E0EB5CF3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483E7C2-E33D-4AC2-9E6A-5553B7049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197B95C-A16A-4E80-BFE9-EFCCA337A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38907"/>
            <a:ext cx="8236492" cy="3171424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8635" y="2224380"/>
            <a:ext cx="6260922" cy="2400476"/>
          </a:xfrm>
        </p:spPr>
        <p:txBody>
          <a:bodyPr anchor="ctr">
            <a:normAutofit/>
          </a:bodyPr>
          <a:lstStyle/>
          <a:p>
            <a:r>
              <a:rPr lang="hr-HR" sz="4200" dirty="0"/>
              <a:t>Ulaganja u investicijske fondove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" y="6128585"/>
            <a:ext cx="3240576" cy="743521"/>
          </a:xfrm>
        </p:spPr>
        <p:txBody>
          <a:bodyPr anchor="ctr">
            <a:normAutofit/>
          </a:bodyPr>
          <a:lstStyle/>
          <a:p>
            <a:pPr algn="l"/>
            <a:r>
              <a:rPr lang="hr-HR" sz="1700" dirty="0">
                <a:solidFill>
                  <a:schemeClr val="tx1">
                    <a:alpha val="70000"/>
                  </a:schemeClr>
                </a:solidFill>
              </a:rPr>
              <a:t>Izradila: Marina Juriša, </a:t>
            </a:r>
            <a:r>
              <a:rPr lang="hr-HR" sz="1700" dirty="0" err="1">
                <a:solidFill>
                  <a:schemeClr val="tx1">
                    <a:alpha val="70000"/>
                  </a:schemeClr>
                </a:solidFill>
              </a:rPr>
              <a:t>dipl.oec</a:t>
            </a:r>
            <a:endParaRPr lang="hr-HR" sz="1700" dirty="0">
              <a:solidFill>
                <a:schemeClr val="tx1">
                  <a:alpha val="7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465CB2-E160-4D8E-B8B3-B7AFCAFC5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79C704-FD27-4BBA-A751-4A80EDB17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A8FFABF-F1A6-4C80-A0A6-29F3162FE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4C1E4B-EA97-41D4-855C-680107905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883" y="1110000"/>
            <a:ext cx="7646805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8635" y="2397916"/>
            <a:ext cx="6403300" cy="2053402"/>
          </a:xfrm>
        </p:spPr>
        <p:txBody>
          <a:bodyPr anchor="b">
            <a:normAutofit/>
          </a:bodyPr>
          <a:lstStyle/>
          <a:p>
            <a:pPr marL="0" indent="0" algn="ctr">
              <a:buNone/>
            </a:pPr>
            <a:r>
              <a:rPr lang="hr-HR" dirty="0"/>
              <a:t>Investicijski fondovi su samostalne financijske ustanove sa svrhom prikupljanja kapitala od više ulagača radi ulaganja u vrijednosne papire.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465CB2-E160-4D8E-B8B3-B7AFCAFC5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79C704-FD27-4BBA-A751-4A80EDB17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A8FFABF-F1A6-4C80-A0A6-29F3162FE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4C1E4B-EA97-41D4-855C-680107905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883" y="1110000"/>
            <a:ext cx="7646805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8344" y="2373549"/>
            <a:ext cx="3056115" cy="2995546"/>
          </a:xfrm>
        </p:spPr>
        <p:txBody>
          <a:bodyPr anchor="t">
            <a:normAutofit/>
          </a:bodyPr>
          <a:lstStyle/>
          <a:p>
            <a:r>
              <a:rPr lang="it-IT" sz="4000" dirty="0" err="1"/>
              <a:t>Zašto</a:t>
            </a:r>
            <a:r>
              <a:rPr lang="it-IT" sz="4000" dirty="0"/>
              <a:t> </a:t>
            </a:r>
            <a:r>
              <a:rPr lang="it-IT" sz="4000" dirty="0" err="1"/>
              <a:t>ulagati</a:t>
            </a:r>
            <a:r>
              <a:rPr lang="it-IT" sz="4000" dirty="0"/>
              <a:t> u </a:t>
            </a:r>
            <a:r>
              <a:rPr lang="it-IT" sz="4000" dirty="0" err="1"/>
              <a:t>investicijske</a:t>
            </a:r>
            <a:r>
              <a:rPr lang="it-IT" sz="4000" dirty="0"/>
              <a:t> </a:t>
            </a:r>
            <a:r>
              <a:rPr lang="it-IT" sz="4000" dirty="0" err="1"/>
              <a:t>fondove</a:t>
            </a:r>
            <a:r>
              <a:rPr lang="it-IT" sz="4000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468583"/>
            <a:ext cx="3543368" cy="3911679"/>
          </a:xfrm>
        </p:spPr>
        <p:txBody>
          <a:bodyPr anchor="b">
            <a:normAutofit/>
          </a:bodyPr>
          <a:lstStyle/>
          <a:p>
            <a:r>
              <a:rPr lang="hr-HR" dirty="0"/>
              <a:t>ulaganje je sigurnije </a:t>
            </a:r>
          </a:p>
          <a:p>
            <a:r>
              <a:rPr lang="hr-HR" dirty="0"/>
              <a:t>stručni financijski kadrovi</a:t>
            </a:r>
          </a:p>
          <a:p>
            <a:r>
              <a:rPr lang="hr-HR"/>
              <a:t>odabir najprofitabilnijih </a:t>
            </a:r>
            <a:r>
              <a:rPr lang="hr-HR" dirty="0"/>
              <a:t>ulaganja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465CB2-E160-4D8E-B8B3-B7AFCAFC5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79C704-FD27-4BBA-A751-4A80EDB17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A8FFABF-F1A6-4C80-A0A6-29F3162FE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4C1E4B-EA97-41D4-855C-680107905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883" y="1110000"/>
            <a:ext cx="7646805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365" y="2071698"/>
            <a:ext cx="3056115" cy="3900512"/>
          </a:xfrm>
        </p:spPr>
        <p:txBody>
          <a:bodyPr anchor="t">
            <a:normAutofit/>
          </a:bodyPr>
          <a:lstStyle/>
          <a:p>
            <a:r>
              <a:rPr lang="hr-HR" sz="4200" dirty="0"/>
              <a:t>Prednosti ulaganja u fondove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5921" y="1468583"/>
            <a:ext cx="3881713" cy="3911679"/>
          </a:xfrm>
        </p:spPr>
        <p:txBody>
          <a:bodyPr anchor="b">
            <a:normAutofit fontScale="77500" lnSpcReduction="20000"/>
          </a:bodyPr>
          <a:lstStyle/>
          <a:p>
            <a:r>
              <a:rPr lang="hr-HR" dirty="0"/>
              <a:t>Mogu se ulagati manji iznosi novca.</a:t>
            </a:r>
          </a:p>
          <a:p>
            <a:r>
              <a:rPr lang="hr-HR" dirty="0"/>
              <a:t>Ulaganje je jednostavno.</a:t>
            </a:r>
          </a:p>
          <a:p>
            <a:r>
              <a:rPr lang="hr-HR" dirty="0"/>
              <a:t>Udjeli se uvijek mogu prodati.</a:t>
            </a:r>
          </a:p>
          <a:p>
            <a:r>
              <a:rPr lang="hr-HR" dirty="0"/>
              <a:t>Novac je raspoređen u više vrijednosnih papira.</a:t>
            </a:r>
          </a:p>
          <a:p>
            <a:r>
              <a:rPr lang="hr-HR" dirty="0"/>
              <a:t>Profesionalni menadžment upravlja sredstvima.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465CB2-E160-4D8E-B8B3-B7AFCAFC5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79C704-FD27-4BBA-A751-4A80EDB17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A8FFABF-F1A6-4C80-A0A6-29F3162FE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4C1E4B-EA97-41D4-855C-680107905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883" y="1110000"/>
            <a:ext cx="7646805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246" y="2110608"/>
            <a:ext cx="3056115" cy="3900512"/>
          </a:xfrm>
        </p:spPr>
        <p:txBody>
          <a:bodyPr anchor="t">
            <a:normAutofit/>
          </a:bodyPr>
          <a:lstStyle/>
          <a:p>
            <a:r>
              <a:rPr lang="hr-HR" sz="4200" dirty="0"/>
              <a:t>Nedostaci ulaganja u fondove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5922" y="1468583"/>
            <a:ext cx="3769446" cy="3911679"/>
          </a:xfrm>
        </p:spPr>
        <p:txBody>
          <a:bodyPr anchor="b">
            <a:normAutofit/>
          </a:bodyPr>
          <a:lstStyle/>
          <a:p>
            <a:r>
              <a:rPr lang="hr-HR" sz="2800" dirty="0"/>
              <a:t>Vrijednost fonda može pasti.</a:t>
            </a:r>
          </a:p>
          <a:p>
            <a:r>
              <a:rPr lang="hr-HR" sz="2800" dirty="0"/>
              <a:t>Država ne jamči uloženi novac.</a:t>
            </a:r>
          </a:p>
          <a:p>
            <a:r>
              <a:rPr lang="hr-HR" sz="2800" dirty="0"/>
              <a:t>Ulagač nema izravnu kontrolu nad ulaganjima.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465CB2-E160-4D8E-B8B3-B7AFCAFC5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79C704-FD27-4BBA-A751-4A80EDB17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A8FFABF-F1A6-4C80-A0A6-29F3162FE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4C1E4B-EA97-41D4-855C-680107905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883" y="1110000"/>
            <a:ext cx="7646805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2063" y="2206796"/>
            <a:ext cx="3056115" cy="3900512"/>
          </a:xfrm>
        </p:spPr>
        <p:txBody>
          <a:bodyPr anchor="t">
            <a:normAutofit/>
          </a:bodyPr>
          <a:lstStyle/>
          <a:p>
            <a:r>
              <a:rPr lang="hr-HR" sz="4200" dirty="0"/>
              <a:t>Vrste investicijskih fondova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223" y="1389672"/>
            <a:ext cx="3769446" cy="2354960"/>
          </a:xfrm>
        </p:spPr>
        <p:txBody>
          <a:bodyPr anchor="b">
            <a:normAutofit/>
          </a:bodyPr>
          <a:lstStyle/>
          <a:p>
            <a:r>
              <a:rPr lang="it-IT" dirty="0" err="1"/>
              <a:t>Otvoreni</a:t>
            </a:r>
            <a:r>
              <a:rPr lang="it-IT" dirty="0"/>
              <a:t> </a:t>
            </a:r>
            <a:endParaRPr lang="hr-HR" dirty="0"/>
          </a:p>
          <a:p>
            <a:r>
              <a:rPr lang="it-IT" dirty="0" err="1"/>
              <a:t>Zatvoreni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465CB2-E160-4D8E-B8B3-B7AFCAFC5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79C704-FD27-4BBA-A751-4A80EDB17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A8FFABF-F1A6-4C80-A0A6-29F3162FE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4C1E4B-EA97-41D4-855C-680107905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883" y="1110000"/>
            <a:ext cx="7646805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8344" y="1468583"/>
            <a:ext cx="3056115" cy="3900512"/>
          </a:xfrm>
        </p:spPr>
        <p:txBody>
          <a:bodyPr anchor="t">
            <a:normAutofit/>
          </a:bodyPr>
          <a:lstStyle/>
          <a:p>
            <a:r>
              <a:rPr lang="hr-HR" sz="4200"/>
              <a:t>Otvoreni investicijski fondovi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5922" y="1468583"/>
            <a:ext cx="3769446" cy="3911679"/>
          </a:xfrm>
        </p:spPr>
        <p:txBody>
          <a:bodyPr anchor="b">
            <a:normAutofit lnSpcReduction="10000"/>
          </a:bodyPr>
          <a:lstStyle/>
          <a:p>
            <a:r>
              <a:rPr lang="hr-HR" sz="2800" dirty="0"/>
              <a:t>Ulagači mogu u svakom trenutku kupiti nove udjele.</a:t>
            </a:r>
          </a:p>
          <a:p>
            <a:r>
              <a:rPr lang="hr-HR" sz="2800" dirty="0"/>
              <a:t>Fond izdaje nove udjele i povećava svoju imovinu.</a:t>
            </a:r>
          </a:p>
          <a:p>
            <a:r>
              <a:rPr lang="hr-HR" sz="2800" dirty="0"/>
              <a:t>Fond je obvezan otkupiti udjele od ulagača.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17BFF5-D5F8-7C0A-6FAC-3AC1A74B6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0E197C8-06D3-1E24-9686-7525BB108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D096AD-950A-58C4-3716-DEAAACA36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5AB6842-D0D7-D933-56BE-959C9F49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A9881CA-A01D-0B10-0077-629BFB27D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F9BBEC-6A3D-5C4E-CD93-67F40A880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883" y="1110000"/>
            <a:ext cx="7646805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D33FC7-3688-A211-42B1-59A1C7B71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344" y="1468583"/>
            <a:ext cx="3056115" cy="3900512"/>
          </a:xfrm>
        </p:spPr>
        <p:txBody>
          <a:bodyPr anchor="t">
            <a:normAutofit/>
          </a:bodyPr>
          <a:lstStyle/>
          <a:p>
            <a:r>
              <a:rPr lang="hr-HR" sz="4200" dirty="0"/>
              <a:t>Zatvoreni investicijski fondovi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189E7-AD3E-0308-34B2-5BBA36185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5922" y="1468583"/>
            <a:ext cx="3769446" cy="3911679"/>
          </a:xfrm>
        </p:spPr>
        <p:txBody>
          <a:bodyPr anchor="b">
            <a:normAutofit/>
          </a:bodyPr>
          <a:lstStyle/>
          <a:p>
            <a:r>
              <a:rPr lang="hr-HR" sz="2800" dirty="0"/>
              <a:t>Izdaju dionice, a ne udjele.</a:t>
            </a:r>
          </a:p>
          <a:p>
            <a:r>
              <a:rPr lang="hr-HR" sz="2800" dirty="0"/>
              <a:t>Kupnja i prodaja odvija se putem burze.</a:t>
            </a:r>
          </a:p>
          <a:p>
            <a:r>
              <a:rPr lang="hr-HR" sz="2800" dirty="0"/>
              <a:t>Slično je kupnji i prodaji dionica poduzeća.</a:t>
            </a:r>
          </a:p>
        </p:txBody>
      </p:sp>
    </p:spTree>
    <p:extLst>
      <p:ext uri="{BB962C8B-B14F-4D97-AF65-F5344CB8AC3E}">
        <p14:creationId xmlns:p14="http://schemas.microsoft.com/office/powerpoint/2010/main" val="875525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FCA94D-8768-075A-E051-74A051530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A2778B-1CE0-A294-36B0-4970A1900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55FF1D-CC7C-291A-CA0E-F5025F400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EE418C4-6CEF-919B-B852-2DA82615E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205EAEE-E382-4FC0-230E-BCF76FBA0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54249F-8226-5F68-6E3C-13EF50AC7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883" y="1110000"/>
            <a:ext cx="7646805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BDAC27-5D7B-AE8D-A5F4-AFDF4BFE4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2227" y="2322201"/>
            <a:ext cx="3056115" cy="1707236"/>
          </a:xfrm>
        </p:spPr>
        <p:txBody>
          <a:bodyPr anchor="t">
            <a:normAutofit/>
          </a:bodyPr>
          <a:lstStyle/>
          <a:p>
            <a:r>
              <a:rPr lang="hr-HR" sz="4200" dirty="0"/>
              <a:t>Hvala na pozornosti</a:t>
            </a:r>
          </a:p>
        </p:txBody>
      </p:sp>
    </p:spTree>
    <p:extLst>
      <p:ext uri="{BB962C8B-B14F-4D97-AF65-F5344CB8AC3E}">
        <p14:creationId xmlns:p14="http://schemas.microsoft.com/office/powerpoint/2010/main" val="4118913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165</Words>
  <Application>Microsoft Office PowerPoint</Application>
  <PresentationFormat>Prikaz na zaslonu (4:3)</PresentationFormat>
  <Paragraphs>29</Paragraphs>
  <Slides>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Ulaganja u investicijske fondove</vt:lpstr>
      <vt:lpstr>PowerPoint prezentacija</vt:lpstr>
      <vt:lpstr>Zašto ulagati u investicijske fondove?</vt:lpstr>
      <vt:lpstr>Prednosti ulaganja u fondove</vt:lpstr>
      <vt:lpstr>Nedostaci ulaganja u fondove</vt:lpstr>
      <vt:lpstr>Vrste investicijskih fondova</vt:lpstr>
      <vt:lpstr>Otvoreni investicijski fondovi</vt:lpstr>
      <vt:lpstr>Zatvoreni investicijski fondovi</vt:lpstr>
      <vt:lpstr>Hvala na pozornosti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Marina Juriša</cp:lastModifiedBy>
  <cp:revision>4</cp:revision>
  <dcterms:created xsi:type="dcterms:W3CDTF">2013-01-27T09:14:16Z</dcterms:created>
  <dcterms:modified xsi:type="dcterms:W3CDTF">2026-06-10T15:20:03Z</dcterms:modified>
  <cp:category/>
</cp:coreProperties>
</file>